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64" r:id="rId4"/>
    <p:sldId id="265" r:id="rId5"/>
    <p:sldId id="267" r:id="rId6"/>
    <p:sldId id="260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7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4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2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9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8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9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D5B32B-8A6A-4EC7-AA8C-11596C334A1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185AE3-9C89-4DF2-8170-EF02C253F67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3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200376" y="391132"/>
            <a:ext cx="8791365" cy="474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>
              <a:lnSpc>
                <a:spcPct val="100000"/>
              </a:lnSpc>
              <a:buClrTx/>
            </a:pP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территории краснодарского края система высшего образования представлена </a:t>
            </a:r>
            <a:r>
              <a:rPr lang="ru-RU" sz="2800" b="1" u="sng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51</a:t>
            </a: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образовательной </a:t>
            </a: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организацией </a:t>
            </a: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филиалами, из них:</a:t>
            </a:r>
          </a:p>
          <a:p>
            <a:pPr marL="800100" lvl="1" indent="-3429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chemeClr val="tx1"/>
              </a:solidFill>
            </a:endParaRPr>
          </a:p>
          <a:p>
            <a:pPr marL="800100" lvl="1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13 государственных вузов и 9 их филиалов;</a:t>
            </a:r>
          </a:p>
          <a:p>
            <a:pPr marL="800100" lvl="1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6 негосударственных вузов;</a:t>
            </a:r>
          </a:p>
          <a:p>
            <a:pPr marL="800100" lvl="1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19 филиалов </a:t>
            </a:r>
            <a:r>
              <a:rPr lang="ru-RU" sz="2800" dirty="0" err="1" smtClean="0">
                <a:solidFill>
                  <a:schemeClr val="tx1"/>
                </a:solidFill>
              </a:rPr>
              <a:t>инорегиональных</a:t>
            </a:r>
            <a:r>
              <a:rPr lang="ru-RU" sz="2800" dirty="0" smtClean="0">
                <a:solidFill>
                  <a:schemeClr val="tx1"/>
                </a:solidFill>
              </a:rPr>
              <a:t> государственных вузов;</a:t>
            </a:r>
          </a:p>
          <a:p>
            <a:pPr marL="800100" lvl="1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4 филиала </a:t>
            </a:r>
            <a:r>
              <a:rPr lang="ru-RU" sz="2800" dirty="0" err="1" smtClean="0">
                <a:solidFill>
                  <a:schemeClr val="tx1"/>
                </a:solidFill>
              </a:rPr>
              <a:t>инорегиональных</a:t>
            </a:r>
            <a:r>
              <a:rPr lang="ru-RU" sz="2800" dirty="0" smtClean="0">
                <a:solidFill>
                  <a:schemeClr val="tx1"/>
                </a:solidFill>
              </a:rPr>
              <a:t> негосударственных вузов.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05" y="3239046"/>
            <a:ext cx="3506405" cy="29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0" b="3265"/>
          <a:stretch>
            <a:fillRect/>
          </a:stretch>
        </p:blipFill>
        <p:spPr>
          <a:xfrm>
            <a:off x="1117600" y="1320632"/>
            <a:ext cx="9956800" cy="4908550"/>
          </a:xfrm>
        </p:spPr>
      </p:pic>
      <p:sp>
        <p:nvSpPr>
          <p:cNvPr id="3" name="TextBox 2"/>
          <p:cNvSpPr txBox="1"/>
          <p:nvPr/>
        </p:nvSpPr>
        <p:spPr>
          <a:xfrm>
            <a:off x="0" y="61822"/>
            <a:ext cx="12192000" cy="1200329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dirty="0"/>
              <a:t>ЧТО ВАЖНО ЗНАТЬ ПОСТУПАЮЩИМ </a:t>
            </a:r>
          </a:p>
          <a:p>
            <a:r>
              <a:rPr lang="ru-RU" dirty="0"/>
              <a:t>НА БАКАЛАВРИАТ И СПЕЦИАЛИТЕТ</a:t>
            </a:r>
          </a:p>
        </p:txBody>
      </p:sp>
    </p:spTree>
    <p:extLst>
      <p:ext uri="{BB962C8B-B14F-4D97-AF65-F5344CB8AC3E}">
        <p14:creationId xmlns:p14="http://schemas.microsoft.com/office/powerpoint/2010/main" val="33358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269" b="8304"/>
          <a:stretch/>
        </p:blipFill>
        <p:spPr>
          <a:xfrm>
            <a:off x="1836820" y="1200329"/>
            <a:ext cx="8518359" cy="494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dirty="0" smtClean="0"/>
              <a:t>СРОК ПОДАЧИ ОРИГИНАЛА ДОКУМЕНТА ОБ </a:t>
            </a:r>
          </a:p>
          <a:p>
            <a:r>
              <a:rPr lang="ru-RU" dirty="0" smtClean="0"/>
              <a:t>ОБРАЗОВАНИИ НА БАКАЛАВРИАТ И СПЕЦИАЛИТЕТ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9299"/>
          <a:stretch/>
        </p:blipFill>
        <p:spPr>
          <a:xfrm>
            <a:off x="1348154" y="1540042"/>
            <a:ext cx="9495692" cy="4764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sz="4000" dirty="0" smtClean="0"/>
              <a:t>ПРИЕМ ДОКУМЕНТОВ НА ДОГОВОР </a:t>
            </a:r>
            <a:endParaRPr lang="en-US" sz="4000" dirty="0" smtClean="0"/>
          </a:p>
          <a:p>
            <a:r>
              <a:rPr lang="ru-RU" sz="4000" dirty="0" smtClean="0"/>
              <a:t>(ОФО, ОЗФО, ЗФО)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127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14621"/>
          <a:stretch/>
        </p:blipFill>
        <p:spPr>
          <a:xfrm>
            <a:off x="1499394" y="1844842"/>
            <a:ext cx="9193212" cy="4363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783"/>
            <a:ext cx="12192000" cy="1323439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sz="4000" dirty="0" smtClean="0"/>
              <a:t>ЗАЧИСЛЕНИЕ НА БАКАЛАВРИАТ И СПЕЦИАЛИТЕТ </a:t>
            </a:r>
          </a:p>
          <a:p>
            <a:r>
              <a:rPr lang="ru-RU" sz="4000" dirty="0" smtClean="0"/>
              <a:t>НА БЮДЖЕТНЫЕ МЕСТА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536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91698" y="1267758"/>
            <a:ext cx="7252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ФГБОУ ВО «Сочинский государственный университет».</a:t>
            </a:r>
          </a:p>
          <a:p>
            <a:r>
              <a:rPr lang="ru-RU" sz="1600" dirty="0" smtClean="0"/>
              <a:t>Адрес: </a:t>
            </a:r>
            <a:r>
              <a:rPr lang="ru-RU" sz="1600" dirty="0"/>
              <a:t>г. Сочи, ул. Пластунская</a:t>
            </a:r>
            <a:r>
              <a:rPr lang="ru-RU" sz="1600" dirty="0" smtClean="0"/>
              <a:t>, д. 94.</a:t>
            </a:r>
          </a:p>
          <a:p>
            <a:r>
              <a:rPr lang="ru-RU" sz="1600" dirty="0" smtClean="0"/>
              <a:t>Телефон приемной кампании</a:t>
            </a:r>
            <a:r>
              <a:rPr lang="ru-RU" sz="1600" dirty="0"/>
              <a:t>: </a:t>
            </a:r>
            <a:r>
              <a:rPr lang="ru-RU" sz="1600" dirty="0" smtClean="0"/>
              <a:t>8(862)264-91-21; 8(862)264-84-50; 8(862)264-71-21.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91698" y="2452924"/>
            <a:ext cx="798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НАНЧОУ ВО </a:t>
            </a:r>
            <a:r>
              <a:rPr lang="ru-RU" sz="1600" dirty="0" smtClean="0"/>
              <a:t>«</a:t>
            </a:r>
            <a:r>
              <a:rPr lang="ru-RU" sz="1600" dirty="0"/>
              <a:t>Академия маркетинга и социально-информационных технологий - ИМСИТ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 smtClean="0"/>
              <a:t>Адрес</a:t>
            </a:r>
            <a:r>
              <a:rPr lang="ru-RU" sz="1600" dirty="0"/>
              <a:t>: г. Краснодар, ул. </a:t>
            </a:r>
            <a:r>
              <a:rPr lang="ru-RU" sz="1600" dirty="0" err="1"/>
              <a:t>Зиповская</a:t>
            </a:r>
            <a:r>
              <a:rPr lang="ru-RU" sz="1600" dirty="0"/>
              <a:t>, </a:t>
            </a:r>
            <a:r>
              <a:rPr lang="ru-RU" sz="1600" dirty="0" smtClean="0"/>
              <a:t>д. 5.</a:t>
            </a:r>
          </a:p>
          <a:p>
            <a:r>
              <a:rPr lang="ru-RU" sz="1600" dirty="0" smtClean="0"/>
              <a:t>Телефон приемной кампании</a:t>
            </a:r>
            <a:r>
              <a:rPr lang="ru-RU" sz="1600" dirty="0"/>
              <a:t>: </a:t>
            </a:r>
            <a:r>
              <a:rPr lang="ru-RU" sz="1600" dirty="0" smtClean="0"/>
              <a:t>8(861)278-22-70; 8-988-460-08-46.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91697" y="3712230"/>
            <a:ext cx="86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Краснодарский </a:t>
            </a:r>
            <a:r>
              <a:rPr lang="ru-RU" sz="1600" dirty="0" smtClean="0"/>
              <a:t>филиал ФГБОУ </a:t>
            </a:r>
            <a:r>
              <a:rPr lang="ru-RU" sz="1600" dirty="0"/>
              <a:t>ВО «Российский экономический университет им. Г.В. Плеханова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 smtClean="0"/>
              <a:t>Адрес</a:t>
            </a:r>
            <a:r>
              <a:rPr lang="ru-RU" sz="1600" dirty="0"/>
              <a:t>: г. Краснодар, ул. Садовая, д. </a:t>
            </a:r>
            <a:r>
              <a:rPr lang="ru-RU" sz="1600" dirty="0" smtClean="0"/>
              <a:t>23</a:t>
            </a:r>
          </a:p>
          <a:p>
            <a:r>
              <a:rPr lang="ru-RU" sz="1600" dirty="0" smtClean="0"/>
              <a:t>Телефон приемной кампании</a:t>
            </a:r>
            <a:r>
              <a:rPr lang="ru-RU" sz="1600" dirty="0"/>
              <a:t>: 8 (861) </a:t>
            </a:r>
            <a:r>
              <a:rPr lang="ru-RU" sz="1600" dirty="0" smtClean="0"/>
              <a:t>201-10-78; </a:t>
            </a:r>
            <a:r>
              <a:rPr lang="ru-RU" sz="1600" dirty="0"/>
              <a:t>(861) </a:t>
            </a:r>
            <a:r>
              <a:rPr lang="ru-RU" sz="1600" dirty="0" smtClean="0"/>
              <a:t>251-21-40; </a:t>
            </a:r>
            <a:r>
              <a:rPr lang="ru-RU" sz="1600" dirty="0"/>
              <a:t>8(918) </a:t>
            </a:r>
            <a:r>
              <a:rPr lang="ru-RU" sz="1600" dirty="0" smtClean="0"/>
              <a:t>23-00-103.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91697" y="4971536"/>
            <a:ext cx="8600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Сочинский филиал ФГБОУ ВО «Всероссийский государственный университет юстиции» </a:t>
            </a:r>
          </a:p>
          <a:p>
            <a:r>
              <a:rPr lang="ru-RU" sz="1600" dirty="0"/>
              <a:t>(РПА Минюста России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Адрес</a:t>
            </a:r>
            <a:r>
              <a:rPr lang="ru-RU" sz="1600" dirty="0"/>
              <a:t>: </a:t>
            </a:r>
            <a:r>
              <a:rPr lang="ru-RU" sz="1600" dirty="0" smtClean="0"/>
              <a:t>г</a:t>
            </a:r>
            <a:r>
              <a:rPr lang="ru-RU" sz="1600" dirty="0"/>
              <a:t>. Сочи, ул. </a:t>
            </a:r>
            <a:r>
              <a:rPr lang="ru-RU" sz="1600" dirty="0" err="1"/>
              <a:t>Дагомысская</a:t>
            </a:r>
            <a:r>
              <a:rPr lang="ru-RU" sz="1600" dirty="0"/>
              <a:t>, д. </a:t>
            </a:r>
            <a:r>
              <a:rPr lang="ru-RU" sz="1600" dirty="0" smtClean="0"/>
              <a:t>42</a:t>
            </a:r>
          </a:p>
          <a:p>
            <a:r>
              <a:rPr lang="ru-RU" sz="1600" dirty="0" smtClean="0"/>
              <a:t>Телефон приемной кампании</a:t>
            </a:r>
            <a:r>
              <a:rPr lang="ru-RU" sz="1600" dirty="0"/>
              <a:t>: 8 (862) </a:t>
            </a:r>
            <a:r>
              <a:rPr lang="ru-RU" sz="1600" dirty="0" smtClean="0"/>
              <a:t>444-02-33; 8 </a:t>
            </a:r>
            <a:r>
              <a:rPr lang="ru-RU" sz="1600" dirty="0"/>
              <a:t>(862) </a:t>
            </a:r>
            <a:r>
              <a:rPr lang="ru-RU" sz="1600" dirty="0" smtClean="0"/>
              <a:t>261-16-29.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31563"/>
            <a:ext cx="12192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sz="4000" dirty="0" smtClean="0"/>
              <a:t>КОНТАКТНЫЕ ДАННЫЕ</a:t>
            </a:r>
            <a:endParaRPr lang="ru-RU" sz="4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84" y="1094941"/>
            <a:ext cx="1603387" cy="1176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28" y="2475196"/>
            <a:ext cx="1408298" cy="7864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21" y="3627812"/>
            <a:ext cx="1383912" cy="9998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45" y="4924878"/>
            <a:ext cx="146926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32934"/>
              </p:ext>
            </p:extLst>
          </p:nvPr>
        </p:nvGraphicFramePr>
        <p:xfrm>
          <a:off x="2825579" y="13648"/>
          <a:ext cx="9366420" cy="68443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9026"/>
                <a:gridCol w="1235676"/>
                <a:gridCol w="824842"/>
                <a:gridCol w="780176"/>
                <a:gridCol w="822121"/>
                <a:gridCol w="838899"/>
                <a:gridCol w="2114026"/>
                <a:gridCol w="2091654"/>
              </a:tblGrid>
              <a:tr h="78134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подготовки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бюджетных 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 </a:t>
                      </a: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(на ОФО)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обучения в 2022 г. </a:t>
                      </a:r>
                      <a:endParaRPr lang="ru-RU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поступления (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год)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предметов ЕГЭ для поступающих  на базе среднего общего образования,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профильных предметов вступительных испытаний для поступающих  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базе СПО (после колледжа),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5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ОЗФО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ЗФО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08.03.01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Строительство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52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150 900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b="1" u="none" strike="noStrike" dirty="0" smtClean="0">
                          <a:effectLst/>
                        </a:rPr>
                        <a:t> 2</a:t>
                      </a:r>
                      <a:r>
                        <a:rPr lang="ru-RU" sz="1050" b="1" u="none" strike="noStrike" dirty="0">
                          <a:effectLst/>
                        </a:rPr>
                        <a:t>. Математика (профильный уровень) - 39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Информатика и ИКТ – 44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Физика – 39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Химия – 39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</a:t>
                      </a:r>
                      <a:r>
                        <a:rPr lang="ru-RU" sz="1050" i="1" u="none" strike="noStrike" dirty="0" smtClean="0">
                          <a:effectLst/>
                        </a:rPr>
                        <a:t>– </a:t>
                      </a:r>
                      <a:r>
                        <a:rPr lang="ru-RU" sz="1050" i="1" u="none" strike="noStrike" dirty="0">
                          <a:effectLst/>
                        </a:rPr>
                        <a:t>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b="1" u="none" strike="noStrike" dirty="0" smtClean="0">
                          <a:effectLst/>
                        </a:rPr>
                        <a:t> 2</a:t>
                      </a:r>
                      <a:r>
                        <a:rPr lang="ru-RU" sz="1050" b="1" u="none" strike="noStrike" dirty="0">
                          <a:effectLst/>
                        </a:rPr>
                        <a:t>. Основы проектирования зданий и сооружений - 39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Основы информационных технологий – 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09.03.03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Прикладная информатика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64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140 100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Математика (профильный уровень) - 39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</a:t>
                      </a:r>
                      <a:r>
                        <a:rPr lang="ru-RU" sz="1050" i="1" u="none" strike="noStrike" dirty="0">
                          <a:effectLst/>
                        </a:rPr>
                        <a:t>. Информатика и ИКТ – 44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Физика – 39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Химия – 39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</a:t>
                      </a:r>
                      <a:r>
                        <a:rPr lang="ru-RU" sz="1050" i="1" u="none" strike="noStrike" dirty="0" smtClean="0">
                          <a:effectLst/>
                        </a:rPr>
                        <a:t>– </a:t>
                      </a:r>
                      <a:r>
                        <a:rPr lang="ru-RU" sz="1050" i="1" u="none" strike="noStrike" dirty="0">
                          <a:effectLst/>
                        </a:rPr>
                        <a:t>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1. Русский </a:t>
                      </a:r>
                      <a:r>
                        <a:rPr lang="ru-RU" sz="1050" u="none" strike="noStrike" dirty="0">
                          <a:effectLst/>
                        </a:rPr>
                        <a:t>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Алгоритмы и структуры   </a:t>
                      </a:r>
                      <a:r>
                        <a:rPr lang="ru-RU" sz="1050" b="1" u="none" strike="noStrike" dirty="0" smtClean="0">
                          <a:effectLst/>
                        </a:rPr>
                        <a:t>                 данных </a:t>
                      </a:r>
                      <a:r>
                        <a:rPr lang="ru-RU" sz="1050" b="1" u="none" strike="noStrike" dirty="0">
                          <a:effectLst/>
                        </a:rPr>
                        <a:t>- 39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Основы информационных технологий – 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40.03.01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Юриспруденция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134 700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70 000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Обществознание - 45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</a:t>
                      </a:r>
                      <a:r>
                        <a:rPr lang="ru-RU" sz="1050" i="1" u="none" strike="noStrike" dirty="0">
                          <a:effectLst/>
                        </a:rPr>
                        <a:t>. История – 35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– 30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Информатика и ИКТ </a:t>
                      </a:r>
                      <a:r>
                        <a:rPr lang="ru-RU" sz="1050" i="1" u="none" strike="noStrike" dirty="0" smtClean="0">
                          <a:effectLst/>
                        </a:rPr>
                        <a:t>– </a:t>
                      </a:r>
                      <a:r>
                        <a:rPr lang="ru-RU" sz="1050" i="1" u="none" strike="noStrike" dirty="0">
                          <a:effectLst/>
                        </a:rPr>
                        <a:t>44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b="1" u="none" strike="noStrike" dirty="0" smtClean="0">
                          <a:effectLst/>
                        </a:rPr>
                        <a:t> 2</a:t>
                      </a:r>
                      <a:r>
                        <a:rPr lang="ru-RU" sz="1050" b="1" u="none" strike="noStrike" dirty="0">
                          <a:effectLst/>
                        </a:rPr>
                        <a:t>. Обществознание - 45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Основы социального  </a:t>
                      </a:r>
                      <a:r>
                        <a:rPr lang="ru-RU" sz="1050" u="none" strike="noStrike" dirty="0" smtClean="0">
                          <a:effectLst/>
                        </a:rPr>
                        <a:t>                      государства – </a:t>
                      </a:r>
                      <a:r>
                        <a:rPr lang="ru-RU" sz="1050" u="none" strike="noStrike" dirty="0">
                          <a:effectLst/>
                        </a:rPr>
                        <a:t>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43.03.03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Гостиничное дело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68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129 300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64 600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Обществознание - 45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История – 35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– 30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Информатика и ИКТ </a:t>
                      </a:r>
                      <a:r>
                        <a:rPr lang="ru-RU" sz="1050" i="1" u="none" strike="noStrike" dirty="0" smtClean="0">
                          <a:effectLst/>
                        </a:rPr>
                        <a:t>– </a:t>
                      </a:r>
                      <a:r>
                        <a:rPr lang="ru-RU" sz="1050" i="1" u="none" strike="noStrike" dirty="0">
                          <a:effectLst/>
                        </a:rPr>
                        <a:t>44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Обществознание - 45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Основы технологий в индустрии гостеприимства </a:t>
                      </a:r>
                      <a:r>
                        <a:rPr lang="ru-RU" sz="1050" u="none" strike="noStrike" dirty="0" smtClean="0">
                          <a:effectLst/>
                        </a:rPr>
                        <a:t>– </a:t>
                      </a:r>
                      <a:r>
                        <a:rPr lang="ru-RU" sz="1050" u="none" strike="noStrike" dirty="0">
                          <a:effectLst/>
                        </a:rPr>
                        <a:t>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44.03.03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Специальное (дефектологическое) образование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123 900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Биология - 39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</a:t>
                      </a:r>
                      <a:r>
                        <a:rPr lang="ru-RU" sz="1050" i="1" u="none" strike="noStrike" dirty="0">
                          <a:effectLst/>
                        </a:rPr>
                        <a:t>. Математика (профильный </a:t>
                      </a:r>
                      <a:r>
                        <a:rPr lang="ru-RU" sz="1050" i="1" u="none" strike="noStrike" dirty="0" smtClean="0">
                          <a:effectLst/>
                        </a:rPr>
                        <a:t>уровень</a:t>
                      </a:r>
                      <a:r>
                        <a:rPr lang="ru-RU" sz="1050" i="1" u="none" strike="noStrike" dirty="0">
                          <a:effectLst/>
                        </a:rPr>
                        <a:t>) – 39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Обществознание - 45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– 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Возрастная анатомия и </a:t>
                      </a:r>
                      <a:r>
                        <a:rPr lang="ru-RU" sz="1050" b="1" u="none" strike="noStrike" dirty="0" smtClean="0">
                          <a:effectLst/>
                        </a:rPr>
                        <a:t>                 физиология </a:t>
                      </a:r>
                      <a:r>
                        <a:rPr lang="ru-RU" sz="1050" b="1" u="none" strike="noStrike" dirty="0">
                          <a:effectLst/>
                        </a:rPr>
                        <a:t>- 39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Основы педагогики </a:t>
                      </a:r>
                      <a:r>
                        <a:rPr lang="ru-RU" sz="1050" u="none" strike="noStrike" dirty="0" smtClean="0">
                          <a:effectLst/>
                        </a:rPr>
                        <a:t>– </a:t>
                      </a:r>
                      <a:r>
                        <a:rPr lang="ru-RU" sz="1050" u="none" strike="noStrike" dirty="0">
                          <a:effectLst/>
                        </a:rPr>
                        <a:t>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575590"/>
            <a:ext cx="262787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Информация для поступающих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48" y="1241660"/>
            <a:ext cx="1425147" cy="4154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700" dirty="0" smtClean="0">
                <a:solidFill>
                  <a:schemeClr val="bg1"/>
                </a:solidFill>
              </a:rPr>
              <a:t>ФГБОУ ВО </a:t>
            </a:r>
          </a:p>
          <a:p>
            <a:r>
              <a:rPr lang="ru-RU" sz="700" dirty="0" smtClean="0">
                <a:solidFill>
                  <a:schemeClr val="bg1"/>
                </a:solidFill>
              </a:rPr>
              <a:t>«Сочинский государственный университет»</a:t>
            </a:r>
            <a:endParaRPr lang="ru-RU" sz="7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b="21808"/>
          <a:stretch/>
        </p:blipFill>
        <p:spPr>
          <a:xfrm>
            <a:off x="0" y="65602"/>
            <a:ext cx="1605244" cy="11760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29552" y="0"/>
            <a:ext cx="960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76411"/>
              </p:ext>
            </p:extLst>
          </p:nvPr>
        </p:nvGraphicFramePr>
        <p:xfrm>
          <a:off x="2825579" y="0"/>
          <a:ext cx="936642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9026"/>
                <a:gridCol w="1235676"/>
                <a:gridCol w="824842"/>
                <a:gridCol w="780176"/>
                <a:gridCol w="822121"/>
                <a:gridCol w="838899"/>
                <a:gridCol w="2114026"/>
                <a:gridCol w="2091654"/>
              </a:tblGrid>
              <a:tr h="782906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подготовки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договорных  мест </a:t>
                      </a: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(на ОФО)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обучения в 2022 г. </a:t>
                      </a:r>
                      <a:endParaRPr lang="ru-RU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поступления (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год)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предметов ЕГЭ для поступающих  на базе среднего общего образования,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профильных предметов вступительных испытаний для поступающих  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базе СПО (после колледжа),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ОЗФО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ЗФО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43.03.02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Туризм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48 000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i="0" u="none" strike="noStrike" dirty="0" smtClean="0">
                          <a:effectLst/>
                        </a:rPr>
                        <a:t>1</a:t>
                      </a:r>
                      <a:r>
                        <a:rPr lang="ru-RU" sz="1050" b="1" i="0" u="none" strike="noStrike" dirty="0">
                          <a:effectLst/>
                        </a:rPr>
                        <a:t>. </a:t>
                      </a:r>
                      <a:r>
                        <a:rPr lang="ru-RU" sz="1050" b="1" i="0" u="none" strike="noStrike" dirty="0" smtClean="0">
                          <a:effectLst/>
                        </a:rPr>
                        <a:t>Обществознание – 42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История – 32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Русский язык - 36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1. Основы сервисной деятельности - 42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2</a:t>
                      </a:r>
                      <a:r>
                        <a:rPr lang="ru-RU" sz="1050" u="none" strike="noStrike" dirty="0">
                          <a:effectLst/>
                        </a:rPr>
                        <a:t>. </a:t>
                      </a:r>
                      <a:r>
                        <a:rPr lang="ru-RU" sz="1050" u="none" strike="noStrike" dirty="0" smtClean="0">
                          <a:effectLst/>
                        </a:rPr>
                        <a:t>История России и всеобщая история - 32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3.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Русский язык </a:t>
                      </a:r>
                      <a:r>
                        <a:rPr lang="ru-RU" sz="1050" u="none" strike="noStrike" dirty="0" smtClean="0">
                          <a:effectLst/>
                        </a:rPr>
                        <a:t>– </a:t>
                      </a:r>
                      <a:r>
                        <a:rPr lang="ru-RU" sz="1050" u="none" strike="noStrike" dirty="0">
                          <a:effectLst/>
                        </a:rPr>
                        <a:t>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09.03.03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Прикладная информатика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85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128 730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</a:t>
                      </a:r>
                      <a:r>
                        <a:rPr lang="ru-RU" sz="1050" b="1" u="none" strike="noStrike" dirty="0">
                          <a:effectLst/>
                        </a:rPr>
                        <a:t>.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Математика </a:t>
                      </a:r>
                      <a:r>
                        <a:rPr lang="ru-RU" sz="1050" b="1" u="none" strike="noStrike" dirty="0">
                          <a:effectLst/>
                        </a:rPr>
                        <a:t>(профильный уровень) </a:t>
                      </a:r>
                      <a:r>
                        <a:rPr lang="ru-RU" sz="1050" b="1" u="none" strike="noStrike" dirty="0" smtClean="0">
                          <a:effectLst/>
                        </a:rPr>
                        <a:t>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Информатика и ИКТ </a:t>
                      </a:r>
                      <a:r>
                        <a:rPr lang="ru-RU" sz="1050" u="none" strike="noStrike" dirty="0">
                          <a:effectLst/>
                        </a:rPr>
                        <a:t>– </a:t>
                      </a:r>
                      <a:r>
                        <a:rPr lang="ru-RU" sz="1050" u="none" strike="noStrike" dirty="0" smtClean="0">
                          <a:effectLst/>
                        </a:rPr>
                        <a:t>40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</a:t>
                      </a:r>
                      <a:r>
                        <a:rPr lang="ru-RU" sz="1050" u="none" strike="noStrike" dirty="0" smtClean="0">
                          <a:effectLst/>
                        </a:rPr>
                        <a:t>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1. Математика в информатике 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Основы информатики и телекоммуникационных  технологий –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3. 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38.03.04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Государственное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муниципальное управление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</a:t>
                      </a:r>
                      <a:r>
                        <a:rPr lang="ru-RU" sz="1050" b="1" u="none" strike="noStrike" dirty="0">
                          <a:effectLst/>
                        </a:rPr>
                        <a:t>.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Математика </a:t>
                      </a:r>
                      <a:r>
                        <a:rPr lang="ru-RU" sz="1050" b="1" u="none" strike="noStrike" dirty="0">
                          <a:effectLst/>
                        </a:rPr>
                        <a:t>(профильный уровень) </a:t>
                      </a:r>
                      <a:r>
                        <a:rPr lang="ru-RU" sz="1050" b="1" u="none" strike="noStrike" dirty="0" smtClean="0">
                          <a:effectLst/>
                        </a:rPr>
                        <a:t>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Обществознание </a:t>
                      </a:r>
                      <a:r>
                        <a:rPr lang="ru-RU" sz="1050" u="none" strike="noStrike" dirty="0">
                          <a:effectLst/>
                        </a:rPr>
                        <a:t>– </a:t>
                      </a:r>
                      <a:r>
                        <a:rPr lang="ru-RU" sz="1050" u="none" strike="noStrike" dirty="0" smtClean="0">
                          <a:effectLst/>
                        </a:rPr>
                        <a:t>42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</a:t>
                      </a:r>
                      <a:r>
                        <a:rPr lang="ru-RU" sz="1050" u="none" strike="noStrike" dirty="0" smtClean="0">
                          <a:effectLst/>
                        </a:rPr>
                        <a:t>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1. Математика в экономике 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Основы экономики – 42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3. 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38.03.01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Экономика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</a:t>
                      </a:r>
                      <a:r>
                        <a:rPr lang="ru-RU" sz="1050" b="1" u="none" strike="noStrike" dirty="0">
                          <a:effectLst/>
                        </a:rPr>
                        <a:t>.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Математика </a:t>
                      </a:r>
                      <a:r>
                        <a:rPr lang="ru-RU" sz="1050" b="1" u="none" strike="noStrike" dirty="0">
                          <a:effectLst/>
                        </a:rPr>
                        <a:t>(профильный уровень) </a:t>
                      </a:r>
                      <a:r>
                        <a:rPr lang="ru-RU" sz="1050" b="1" u="none" strike="noStrike" dirty="0" smtClean="0">
                          <a:effectLst/>
                        </a:rPr>
                        <a:t>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Обществознание </a:t>
                      </a:r>
                      <a:r>
                        <a:rPr lang="ru-RU" sz="1050" u="none" strike="noStrike" dirty="0">
                          <a:effectLst/>
                        </a:rPr>
                        <a:t>– </a:t>
                      </a:r>
                      <a:r>
                        <a:rPr lang="ru-RU" sz="1050" u="none" strike="noStrike" dirty="0" smtClean="0">
                          <a:effectLst/>
                        </a:rPr>
                        <a:t>42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</a:t>
                      </a:r>
                      <a:r>
                        <a:rPr lang="ru-RU" sz="1050" u="none" strike="noStrike" dirty="0" smtClean="0">
                          <a:effectLst/>
                        </a:rPr>
                        <a:t>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1. Математика в экономике 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Основы экономики – 42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3. 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44.03.01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Педагогическое образование (начальное образование)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48 000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</a:t>
                      </a:r>
                      <a:r>
                        <a:rPr lang="ru-RU" sz="1050" b="1" u="none" strike="noStrike" dirty="0">
                          <a:effectLst/>
                        </a:rPr>
                        <a:t>.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Математика </a:t>
                      </a:r>
                      <a:r>
                        <a:rPr lang="ru-RU" sz="1050" b="1" u="none" strike="noStrike" dirty="0">
                          <a:effectLst/>
                        </a:rPr>
                        <a:t>(профильный уровень) </a:t>
                      </a:r>
                      <a:r>
                        <a:rPr lang="ru-RU" sz="1050" b="1" u="none" strike="noStrike" dirty="0" smtClean="0">
                          <a:effectLst/>
                        </a:rPr>
                        <a:t>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Обществознание </a:t>
                      </a:r>
                      <a:r>
                        <a:rPr lang="ru-RU" sz="1050" u="none" strike="noStrike" dirty="0">
                          <a:effectLst/>
                        </a:rPr>
                        <a:t>– </a:t>
                      </a:r>
                      <a:r>
                        <a:rPr lang="ru-RU" sz="1050" u="none" strike="noStrike" dirty="0" smtClean="0">
                          <a:effectLst/>
                        </a:rPr>
                        <a:t>42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</a:t>
                      </a:r>
                      <a:r>
                        <a:rPr lang="ru-RU" sz="1050" u="none" strike="noStrike" dirty="0" smtClean="0">
                          <a:effectLst/>
                        </a:rPr>
                        <a:t>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1. Основы математики в профессиональной             деятельности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– 27</a:t>
                      </a:r>
                    </a:p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2. Основы педагогики – 42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3. Русский язык - 36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669" y="2575590"/>
            <a:ext cx="262787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Информация для поступающих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48" y="906010"/>
            <a:ext cx="142514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700" dirty="0" smtClean="0">
                <a:solidFill>
                  <a:schemeClr val="bg1"/>
                </a:solidFill>
              </a:rPr>
              <a:t>НАНЧОУ ВО </a:t>
            </a:r>
          </a:p>
          <a:p>
            <a:r>
              <a:rPr lang="ru-RU" sz="700" dirty="0" smtClean="0">
                <a:solidFill>
                  <a:schemeClr val="bg1"/>
                </a:solidFill>
              </a:rPr>
              <a:t>«Академия маркетинга и социально-информационных технологий - ИМСИТ»</a:t>
            </a:r>
            <a:endParaRPr lang="ru-RU" sz="7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06" t="1" r="5451" b="40085"/>
          <a:stretch/>
        </p:blipFill>
        <p:spPr>
          <a:xfrm>
            <a:off x="108901" y="121891"/>
            <a:ext cx="1406294" cy="7841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29552" y="0"/>
            <a:ext cx="960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8992"/>
              </p:ext>
            </p:extLst>
          </p:nvPr>
        </p:nvGraphicFramePr>
        <p:xfrm>
          <a:off x="2825579" y="1"/>
          <a:ext cx="9366420" cy="6873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5687"/>
                <a:gridCol w="1135665"/>
                <a:gridCol w="758082"/>
                <a:gridCol w="758082"/>
                <a:gridCol w="717032"/>
                <a:gridCol w="755582"/>
                <a:gridCol w="771002"/>
                <a:gridCol w="1942925"/>
                <a:gridCol w="1922363"/>
              </a:tblGrid>
              <a:tr h="77230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подготовки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бюджетных 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 </a:t>
                      </a: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(на ОФО)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Проходной балл на бюджет в 2022 г. </a:t>
                      </a:r>
                    </a:p>
                    <a:p>
                      <a:pPr algn="ctr" rtl="0" fontAlgn="t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(на ОФО)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обучения в 2022 г. </a:t>
                      </a:r>
                      <a:endParaRPr lang="ru-RU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поступления (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год)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предметов ЕГЭ для поступающих  на базе среднего общего образования,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профильных предметов вступительных испытаний для поступающих  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базе СПО (после колледжа),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ОФО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ОЗФО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ЗФО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9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09.03.03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Прикладная информатика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Математика (профильный уровень) - 39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Информатика и ИКТ – 44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Физика – 39</a:t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</a:t>
                      </a:r>
                      <a:r>
                        <a:rPr lang="ru-RU" sz="1050" i="1" u="none" strike="noStrike" dirty="0" smtClean="0">
                          <a:effectLst/>
                        </a:rPr>
                        <a:t>– </a:t>
                      </a:r>
                      <a:r>
                        <a:rPr lang="ru-RU" sz="1050" i="1" u="none" strike="noStrike" dirty="0">
                          <a:effectLst/>
                        </a:rPr>
                        <a:t>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1. Русский язык - 40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2. Математика в технических науках - 39</a:t>
                      </a:r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b="0" i="1" u="none" strike="noStrike" dirty="0" smtClean="0">
                          <a:effectLst/>
                        </a:rPr>
                        <a:t> </a:t>
                      </a:r>
                      <a:r>
                        <a:rPr lang="ru-RU" sz="1050" b="0" i="0" u="none" strike="noStrike" dirty="0" smtClean="0">
                          <a:effectLst/>
                        </a:rPr>
                        <a:t>3. Информатика в технических науках– 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38.03.01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Экономика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. Математика (профильный уровень) - 39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</a:t>
                      </a:r>
                      <a:r>
                        <a:rPr lang="ru-RU" sz="1050" i="1" u="none" strike="noStrike" dirty="0">
                          <a:effectLst/>
                        </a:rPr>
                        <a:t>. </a:t>
                      </a:r>
                      <a:r>
                        <a:rPr lang="ru-RU" sz="1050" i="1" u="none" strike="noStrike" dirty="0" smtClean="0">
                          <a:effectLst/>
                        </a:rPr>
                        <a:t>Обществознание – 45</a:t>
                      </a:r>
                      <a:r>
                        <a:rPr lang="ru-RU" sz="1050" i="1" u="none" strike="noStrike" dirty="0">
                          <a:effectLst/>
                        </a:rPr>
                        <a:t/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</a:t>
                      </a:r>
                      <a:r>
                        <a:rPr lang="ru-RU" sz="1050" i="1" u="none" strike="noStrike" dirty="0" smtClean="0">
                          <a:effectLst/>
                        </a:rPr>
                        <a:t>География </a:t>
                      </a:r>
                      <a:r>
                        <a:rPr lang="ru-RU" sz="1050" i="1" u="none" strike="noStrike" dirty="0">
                          <a:effectLst/>
                        </a:rPr>
                        <a:t>– </a:t>
                      </a:r>
                      <a:r>
                        <a:rPr lang="ru-RU" sz="1050" i="1" u="none" strike="noStrike" dirty="0" smtClean="0">
                          <a:effectLst/>
                        </a:rPr>
                        <a:t>40</a:t>
                      </a:r>
                      <a:r>
                        <a:rPr lang="ru-RU" sz="1050" i="1" u="none" strike="noStrike" dirty="0">
                          <a:effectLst/>
                        </a:rPr>
                        <a:t/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</a:t>
                      </a:r>
                      <a:r>
                        <a:rPr lang="ru-RU" sz="1050" i="1" u="none" strike="noStrike" dirty="0" smtClean="0">
                          <a:effectLst/>
                        </a:rPr>
                        <a:t>История </a:t>
                      </a:r>
                      <a:r>
                        <a:rPr lang="ru-RU" sz="1050" i="1" u="none" strike="noStrike" dirty="0">
                          <a:effectLst/>
                        </a:rPr>
                        <a:t>–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35</a:t>
                      </a:r>
                      <a:r>
                        <a:rPr lang="ru-RU" sz="1050" i="1" u="none" strike="noStrike" dirty="0">
                          <a:effectLst/>
                        </a:rPr>
                        <a:t/>
                      </a:r>
                      <a:br>
                        <a:rPr lang="ru-RU" sz="1050" i="1" u="none" strike="noStrike" dirty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</a:t>
                      </a:r>
                      <a:r>
                        <a:rPr lang="ru-RU" sz="1050" i="1" u="none" strike="noStrike" dirty="0">
                          <a:effectLst/>
                        </a:rPr>
                        <a:t>. Иностранный язык </a:t>
                      </a:r>
                      <a:r>
                        <a:rPr lang="ru-RU" sz="1050" i="1" u="none" strike="noStrike" dirty="0" smtClean="0">
                          <a:effectLst/>
                        </a:rPr>
                        <a:t>– </a:t>
                      </a:r>
                      <a:r>
                        <a:rPr lang="ru-RU" sz="1050" i="1" u="none" strike="noStrike" dirty="0">
                          <a:effectLst/>
                        </a:rPr>
                        <a:t>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1. Русский язык - 40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2. Математика в социально-экономических науках - 39</a:t>
                      </a:r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b="0" i="1" u="none" strike="noStrike" dirty="0" smtClean="0">
                          <a:effectLst/>
                        </a:rPr>
                        <a:t> 3. Экономика – 45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38.03.02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Менеджмент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1. Русский язык - 40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2. Математика (профильный уровень) - 39</a:t>
                      </a:r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3. Обществознание – 45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География – 40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История – 35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Иностранный язык – 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u="none" strike="noStrike" dirty="0" smtClean="0">
                          <a:effectLst/>
                        </a:rPr>
                        <a:t> 1. Русский язык - 40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2. Математика в социально-экономических науках - 39</a:t>
                      </a:r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b="0" i="1" u="none" strike="noStrike" dirty="0" smtClean="0">
                          <a:effectLst/>
                        </a:rPr>
                        <a:t> 3. Экономика – 45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38.03.07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Товароведение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 1. Русский язык - 40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2. Математика (профильный уровень) - 39</a:t>
                      </a:r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i="1" u="none" strike="noStrike" dirty="0" smtClean="0">
                          <a:effectLst/>
                        </a:rPr>
                        <a:t>3. Обществознание – 45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История – 35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Иностранный язык – 30</a:t>
                      </a:r>
                      <a:endParaRPr lang="ru-RU" sz="105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 smtClean="0">
                          <a:effectLst/>
                        </a:rPr>
                        <a:t> 1</a:t>
                      </a:r>
                      <a:r>
                        <a:rPr lang="ru-RU" sz="1050" u="none" strike="noStrike" dirty="0">
                          <a:effectLst/>
                        </a:rPr>
                        <a:t>. Русский язык - 40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2</a:t>
                      </a:r>
                      <a:r>
                        <a:rPr lang="ru-RU" sz="1050" u="none" strike="noStrike" dirty="0">
                          <a:effectLst/>
                        </a:rPr>
                        <a:t>. Обществознание - 45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3</a:t>
                      </a:r>
                      <a:r>
                        <a:rPr lang="ru-RU" sz="1050" u="none" strike="noStrike" dirty="0">
                          <a:effectLst/>
                        </a:rPr>
                        <a:t>. Основы технологий в индустрии гостеприимства </a:t>
                      </a:r>
                      <a:r>
                        <a:rPr lang="ru-RU" sz="1050" u="none" strike="noStrike" dirty="0" smtClean="0">
                          <a:effectLst/>
                        </a:rPr>
                        <a:t>– </a:t>
                      </a:r>
                      <a:r>
                        <a:rPr lang="ru-RU" sz="1050" u="none" strike="noStrike" dirty="0">
                          <a:effectLst/>
                        </a:rPr>
                        <a:t>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19.03.04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Технология продукции и организация общественного питания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 1. Русский язык - 40</a:t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2. Математика (профильный уровень) - 39</a:t>
                      </a:r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Химия – 39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Физика – 39</a:t>
                      </a:r>
                      <a:br>
                        <a:rPr lang="ru-RU" sz="1050" i="1" u="none" strike="noStrike" dirty="0" smtClean="0">
                          <a:effectLst/>
                        </a:rPr>
                      </a:br>
                      <a:r>
                        <a:rPr lang="ru-RU" sz="1050" i="1" u="none" strike="noStrike" dirty="0" smtClean="0">
                          <a:effectLst/>
                        </a:rPr>
                        <a:t> 3. Биология – 39</a:t>
                      </a:r>
                      <a:endParaRPr lang="ru-RU" sz="105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Русский язык - 40</a:t>
                      </a:r>
                      <a:b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Математика в технических науках - 39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 Химия пищевых производств – 39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575590"/>
            <a:ext cx="262787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Информация для поступающих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55" y="1100675"/>
            <a:ext cx="142514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700" dirty="0" smtClean="0">
                <a:solidFill>
                  <a:schemeClr val="bg1"/>
                </a:solidFill>
              </a:rPr>
              <a:t>Краснодарский филиал             ФГБОУ ВО «Российский экономический университет им. Г.В. Плеханова»</a:t>
            </a:r>
            <a:endParaRPr lang="ru-RU" sz="7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836"/>
          <a:stretch/>
        </p:blipFill>
        <p:spPr>
          <a:xfrm>
            <a:off x="86836" y="105639"/>
            <a:ext cx="1385186" cy="9950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29552" y="0"/>
            <a:ext cx="960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53578"/>
              </p:ext>
            </p:extLst>
          </p:nvPr>
        </p:nvGraphicFramePr>
        <p:xfrm>
          <a:off x="1" y="2270608"/>
          <a:ext cx="12192000" cy="3784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8929"/>
                <a:gridCol w="1602269"/>
                <a:gridCol w="891601"/>
                <a:gridCol w="978568"/>
                <a:gridCol w="1074821"/>
                <a:gridCol w="1122948"/>
                <a:gridCol w="1106905"/>
                <a:gridCol w="2005263"/>
                <a:gridCol w="2550696"/>
              </a:tblGrid>
              <a:tr h="776324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подготовки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бюджетных 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 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договорных мест 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обучения в 2022 г. </a:t>
                      </a:r>
                      <a:endParaRPr lang="ru-RU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поступления (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год)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предметов ЕГЭ </a:t>
                      </a:r>
                      <a:endParaRPr lang="ru-RU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для 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поступающих  на базе 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среднего 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общего образования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Перечень профильных предметов вступительных испытаний для поступающих  </a:t>
                      </a:r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базе СПО </a:t>
                      </a:r>
                      <a:endParaRPr lang="ru-RU" sz="105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колледжа),</a:t>
                      </a:r>
                      <a:b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минимальные баллы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ОЗФО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ЗФО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6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40.03.01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Юриспруденция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108 900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62 094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55 440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Обществознание – 45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История – 36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 Русский язык – 40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Основы государства и права – 45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История государства и права России – 36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 Русский язык – 40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38.05.01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Экономическая безопасность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110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250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smtClean="0">
                          <a:effectLst/>
                        </a:rPr>
                        <a:t>61 710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Математика – 39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Обществознание – 45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 Русский язык – 40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Основы экономики – 39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История государства и  права России – 45</a:t>
                      </a:r>
                    </a:p>
                    <a:p>
                      <a:pPr lvl="0" algn="l" rtl="0" fontAlgn="ctr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 Русский язык – 40</a:t>
                      </a:r>
                      <a:endParaRPr lang="ru-RU" sz="105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-1855"/>
            <a:ext cx="12192000" cy="18984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1906649"/>
            <a:ext cx="12192001" cy="7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7272"/>
          <a:stretch/>
        </p:blipFill>
        <p:spPr>
          <a:xfrm>
            <a:off x="137742" y="143113"/>
            <a:ext cx="1472962" cy="1168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41" y="1311391"/>
            <a:ext cx="152036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700" dirty="0" smtClean="0">
                <a:solidFill>
                  <a:schemeClr val="bg1"/>
                </a:solidFill>
              </a:rPr>
              <a:t>Сочинский филиал ФГБОУ ВО «Всероссийский государственный университет юстиции» </a:t>
            </a:r>
          </a:p>
          <a:p>
            <a:r>
              <a:rPr lang="ru-RU" sz="700" dirty="0" smtClean="0">
                <a:solidFill>
                  <a:schemeClr val="bg1"/>
                </a:solidFill>
              </a:rPr>
              <a:t>(РПА Минюста России)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1136" y="562132"/>
            <a:ext cx="7697921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Информация для </a:t>
            </a:r>
            <a:r>
              <a:rPr lang="ru-RU" sz="4000" dirty="0">
                <a:solidFill>
                  <a:schemeClr val="bg1"/>
                </a:solidFill>
              </a:rPr>
              <a:t>поступающих </a:t>
            </a:r>
          </a:p>
        </p:txBody>
      </p:sp>
    </p:spTree>
    <p:extLst>
      <p:ext uri="{BB962C8B-B14F-4D97-AF65-F5344CB8AC3E}">
        <p14:creationId xmlns:p14="http://schemas.microsoft.com/office/powerpoint/2010/main" val="35077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307"/>
            <a:ext cx="12192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ПОДАЧИ ДОКУМЕНТОВ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52" y="1319787"/>
            <a:ext cx="7774696" cy="46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5112" r="3806" b="5649"/>
          <a:stretch>
            <a:fillRect/>
          </a:stretch>
        </p:blipFill>
        <p:spPr bwMode="auto">
          <a:xfrm>
            <a:off x="4160838" y="889585"/>
            <a:ext cx="6383337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0650"/>
            <a:ext cx="12192000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НАЧАЛО ПРИЕМА ДОКУМЕНТОВ</a:t>
            </a: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332080" y="1226136"/>
            <a:ext cx="2432050" cy="5094287"/>
            <a:chOff x="1492730" y="1365783"/>
            <a:chExt cx="2432515" cy="5092855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1492730" y="3134021"/>
              <a:ext cx="2432515" cy="3324617"/>
              <a:chOff x="1492730" y="3134021"/>
              <a:chExt cx="2432515" cy="3324617"/>
            </a:xfrm>
          </p:grpSpPr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730" y="3134021"/>
                <a:ext cx="2432515" cy="1579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322" y="4851919"/>
                <a:ext cx="1953168" cy="1606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943" y="1365783"/>
              <a:ext cx="1596778" cy="12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62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 b="6253"/>
          <a:stretch>
            <a:fillRect/>
          </a:stretch>
        </p:blipFill>
        <p:spPr>
          <a:xfrm>
            <a:off x="1092315" y="844717"/>
            <a:ext cx="10007370" cy="5468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168"/>
            <a:ext cx="12192000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dirty="0"/>
              <a:t>НЕОБХОДИМЫЕ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098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19456" r="9628" b="2992"/>
          <a:stretch>
            <a:fillRect/>
          </a:stretch>
        </p:blipFill>
        <p:spPr bwMode="auto">
          <a:xfrm>
            <a:off x="2589838" y="1439904"/>
            <a:ext cx="7012323" cy="47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0210"/>
            <a:ext cx="12192000" cy="1200329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r>
              <a:rPr lang="ru-RU" sz="3600" dirty="0"/>
              <a:t>ЗАВЕРШЕНИЕ ПОДАЧИ ДОКУМЕНТОВ </a:t>
            </a:r>
          </a:p>
          <a:p>
            <a:r>
              <a:rPr lang="ru-RU" sz="3600" dirty="0"/>
              <a:t>И ВНЕСЕНИЯ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851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1046</Words>
  <Application>Microsoft Office PowerPoint</Application>
  <PresentationFormat>Широкоэкранный</PresentationFormat>
  <Paragraphs>250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Сахненко Елена Николаевна</dc:creator>
  <cp:lastModifiedBy>Сахненко Елена Николаевна</cp:lastModifiedBy>
  <cp:revision>35</cp:revision>
  <dcterms:created xsi:type="dcterms:W3CDTF">2023-01-17T07:32:50Z</dcterms:created>
  <dcterms:modified xsi:type="dcterms:W3CDTF">2023-01-17T13:43:34Z</dcterms:modified>
</cp:coreProperties>
</file>